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450" r:id="rId2"/>
    <p:sldId id="264" r:id="rId3"/>
    <p:sldId id="448" r:id="rId4"/>
    <p:sldId id="453" r:id="rId5"/>
    <p:sldId id="474" r:id="rId6"/>
    <p:sldId id="454" r:id="rId7"/>
    <p:sldId id="360" r:id="rId8"/>
    <p:sldId id="452" r:id="rId9"/>
    <p:sldId id="451" r:id="rId10"/>
    <p:sldId id="365" r:id="rId11"/>
    <p:sldId id="455" r:id="rId12"/>
    <p:sldId id="456" r:id="rId13"/>
    <p:sldId id="457" r:id="rId14"/>
    <p:sldId id="458" r:id="rId15"/>
    <p:sldId id="459" r:id="rId16"/>
    <p:sldId id="460" r:id="rId17"/>
    <p:sldId id="461" r:id="rId18"/>
    <p:sldId id="462" r:id="rId19"/>
    <p:sldId id="463" r:id="rId20"/>
    <p:sldId id="464" r:id="rId21"/>
    <p:sldId id="465" r:id="rId22"/>
    <p:sldId id="468" r:id="rId23"/>
    <p:sldId id="466" r:id="rId24"/>
    <p:sldId id="469" r:id="rId25"/>
    <p:sldId id="470" r:id="rId26"/>
    <p:sldId id="467" r:id="rId27"/>
    <p:sldId id="475" r:id="rId28"/>
    <p:sldId id="476" r:id="rId29"/>
    <p:sldId id="263" r:id="rId30"/>
  </p:sldIdLst>
  <p:sldSz cx="12192000" cy="6858000"/>
  <p:notesSz cx="6858000" cy="9144000"/>
  <p:embeddedFontLst>
    <p:embeddedFont>
      <p:font typeface="맑은 고딕" panose="020B0503020000020004" pitchFamily="34" charset="-127"/>
      <p:regular r:id="rId32"/>
      <p:bold r:id="rId33"/>
    </p:embeddedFont>
    <p:embeddedFont>
      <p:font typeface="배달의민족 주아" panose="02020603020101020101" pitchFamily="18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5" y="4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E3D19-A53A-4539-B900-A1A677A8CAED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E9747-9C4A-46A1-A0D7-2F07C5809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3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6</a:t>
            </a:r>
            <a:r>
              <a:rPr lang="ko-KR" altLang="en-US" dirty="0"/>
              <a:t>조 발표하도록 하겠습니다</a:t>
            </a:r>
            <a:r>
              <a:rPr lang="en-US" altLang="ko-KR" dirty="0"/>
              <a:t>. </a:t>
            </a:r>
            <a:r>
              <a:rPr lang="ko-KR" altLang="en-US" dirty="0"/>
              <a:t>먼저 발표자 오종민 그리고 </a:t>
            </a:r>
            <a:r>
              <a:rPr lang="ko-KR" altLang="en-US" dirty="0" err="1"/>
              <a:t>정창훈</a:t>
            </a:r>
            <a:r>
              <a:rPr lang="ko-KR" altLang="en-US" dirty="0"/>
              <a:t> 학생과 윤승원학생 이렇게 </a:t>
            </a:r>
            <a:r>
              <a:rPr lang="en-US" altLang="ko-KR" dirty="0"/>
              <a:t>3</a:t>
            </a:r>
            <a:r>
              <a:rPr lang="ko-KR" altLang="en-US" dirty="0"/>
              <a:t>명으로 구성되어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2A3D-98B2-4A65-BC76-5F202708F5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65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6</a:t>
            </a:r>
            <a:r>
              <a:rPr lang="ko-KR" altLang="en-US" dirty="0"/>
              <a:t>조 발표하도록 하겠습니다</a:t>
            </a:r>
            <a:r>
              <a:rPr lang="en-US" altLang="ko-KR" dirty="0"/>
              <a:t>. </a:t>
            </a:r>
            <a:r>
              <a:rPr lang="ko-KR" altLang="en-US" dirty="0"/>
              <a:t>먼저 발표자 오종민 그리고 </a:t>
            </a:r>
            <a:r>
              <a:rPr lang="ko-KR" altLang="en-US" dirty="0" err="1"/>
              <a:t>정창훈</a:t>
            </a:r>
            <a:r>
              <a:rPr lang="ko-KR" altLang="en-US" dirty="0"/>
              <a:t> 학생과 윤승원학생 이렇게 </a:t>
            </a:r>
            <a:r>
              <a:rPr lang="en-US" altLang="ko-KR" dirty="0"/>
              <a:t>3</a:t>
            </a:r>
            <a:r>
              <a:rPr lang="ko-KR" altLang="en-US" dirty="0"/>
              <a:t>명으로 구성되어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2A3D-98B2-4A65-BC76-5F202708F5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606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FF7E8-CA1C-4FF0-B532-4C3747103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C94CAB-2ED5-4ACC-9C80-CCDED354E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451FF-748D-4F4E-B50D-8B65979B2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011B-D901-4B61-A20C-52E3A76D0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4B6E8-E08F-4337-AAA3-85D73DC6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10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10BE1-90FB-4FB8-9315-119EB51B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42890D-2EE6-4523-9B3B-41D526958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BC907-B2D0-44D4-B646-FD309274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56E886-CEC4-4C76-BC5E-7EBE055C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2A81F4-1603-4825-86B2-A214C83D7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42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102FAE-BA24-4276-AA67-59B5451E02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2F5D6F-CBD8-485B-8C92-7206F9D9E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57435-B6B4-4691-80CA-DBACCEBF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D64BFF-EF6A-49F3-8A4E-F1F9CF57D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C137A3-AAE3-4941-8461-AE1CDCE1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15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FF8B0-4C78-4ABA-B181-9F837CA9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8679F0-8E11-4235-9289-C38559571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79329-7F4A-4656-9532-3D694CC59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93C663-1C89-40EC-BC45-DA76962D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33868-276E-4D2A-A108-C27E1575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8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A0DFA-40CF-441F-A376-D9623D9F2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D177D7-F116-41CD-822C-CF3ED6FD8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600555-B614-43DA-8AC8-D7E9F4CDB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8433D6-B3A5-4F89-994F-28C5DA06F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F1B620-27FF-4171-9783-C47B3F968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289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6D361-1893-4243-8330-F537B2001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25F83E-CD32-4955-815C-8396F6762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907542-DD3A-4D22-BC8E-1EB186738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941E63-E54E-459A-9246-4BA356180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8B191F-55A3-43AF-8D2D-1AB58470C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F5DFA2-7CBE-47DF-A251-27EFF32C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401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391D9-0137-4CD7-81CF-661FFE379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D66CFF-1A79-4139-9578-3F71A0BFF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50F223-5752-4B3E-B35D-B4FDE8F08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1ED68D-A447-4465-B4DF-3E04B0B4BC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135407-7E9A-4EF8-B089-EB66340D2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4645A7-6122-4DF2-9F9E-EA99BC6AC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EACF0C-CFF9-4B04-992C-0764E388C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6A6EB-537B-41AC-93DF-70274C208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39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42E0-948D-4D00-A24C-E1465590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D46698-5EC1-451B-8323-6C56496DF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DB685A-7E71-468D-8865-74D276D7D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E7F63E-A0F0-44E6-8795-E7470947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45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45EAAA-8B9C-4FE5-9AC7-BD116751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A8A484-6478-46CF-AB5D-6814FA12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F3CA8-091D-4429-9A17-2DD35C32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55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20C80-5FE3-45D6-A02E-2BB8E87AB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92ADA1-498D-4C9A-B830-65BC781A1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81E3E4-0901-493E-9203-AF3CC8518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58268A-4790-41A4-9CB0-5136AF0E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7A7381-8C95-4FE6-9FA9-5909FB6C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E6F3E7-898F-4C8B-9FA3-11285662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784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35D5-E7D4-404B-A69E-5A9A3A12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5FD935-C73A-476A-941B-E0E610A3F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D4FE2A-D815-4C46-ACD7-2B1286534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553E0-7D93-4B3B-AB7C-F49F8FE36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D40DEE-7BCC-4253-A5E5-D0E3E830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C0E216-0F58-4565-BE3D-0EDE9F80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6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AD7E69-54C3-4FF6-B431-9CF110A3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03E50D-18B6-41F8-80D0-8C8C1F8BD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B844CC-7117-40D7-ADBE-08A7BEEF2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EDF46-E9BA-451E-A194-665646EAE1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718EA2-F2CB-4351-B69F-7C1F5CFD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DCB46-E1E9-486F-81C5-D9E371531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22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4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9.jpg"/><Relationship Id="rId5" Type="http://schemas.openxmlformats.org/officeDocument/2006/relationships/hyperlink" Target="https://github.com/jongmin6794" TargetMode="External"/><Relationship Id="rId10" Type="http://schemas.openxmlformats.org/officeDocument/2006/relationships/image" Target="../media/image8.jpg"/><Relationship Id="rId4" Type="http://schemas.openxmlformats.org/officeDocument/2006/relationships/hyperlink" Target="mailto:ojm6794@naver.com" TargetMode="External"/><Relationship Id="rId9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zure/architecture/aws-professional/servic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zure.microsoft.com/ko-kr/overview/azure-vs-aws/" TargetMode="External"/><Relationship Id="rId5" Type="http://schemas.openxmlformats.org/officeDocument/2006/relationships/hyperlink" Target="https://azure.microsoft.com/ko-kr/services/virtual-machine-scale-sets/" TargetMode="External"/><Relationship Id="rId4" Type="http://schemas.openxmlformats.org/officeDocument/2006/relationships/hyperlink" Target="http://ilseokoh.com/azure-virtual-machine-scale-set-1-introduction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0BEF8AF6-2F8A-4358-BC73-C848C691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599" y="3429000"/>
            <a:ext cx="4290401" cy="34354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130E99-97FD-43E9-A636-F2D8B0240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2D298C-AD1E-4DD5-BAFB-F8131A481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5422" y="5666866"/>
            <a:ext cx="5438666" cy="1191134"/>
          </a:xfrm>
          <a:prstGeom prst="rect">
            <a:avLst/>
          </a:prstGeom>
        </p:spPr>
      </p:pic>
      <p:sp>
        <p:nvSpPr>
          <p:cNvPr id="17" name="AutoShape 4" descr="관련 이미지">
            <a:extLst>
              <a:ext uri="{FF2B5EF4-FFF2-40B4-BE49-F238E27FC236}">
                <a16:creationId xmlns:a16="http://schemas.microsoft.com/office/drawing/2014/main" id="{85E5D488-127A-4610-A4C7-1E7B6904D5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11CAC7-BF26-400D-95C9-F2503E7A92E3}"/>
              </a:ext>
            </a:extLst>
          </p:cNvPr>
          <p:cNvSpPr txBox="1"/>
          <p:nvPr/>
        </p:nvSpPr>
        <p:spPr>
          <a:xfrm>
            <a:off x="1297696" y="1719145"/>
            <a:ext cx="9146144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Azure Virtual Machine Scale Sets</a:t>
            </a:r>
          </a:p>
          <a:p>
            <a:pPr algn="just"/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91993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6740039-59C5-4F6B-9879-81446371A44B}"/>
              </a:ext>
            </a:extLst>
          </p:cNvPr>
          <p:cNvGrpSpPr/>
          <p:nvPr/>
        </p:nvGrpSpPr>
        <p:grpSpPr>
          <a:xfrm>
            <a:off x="444287" y="1648547"/>
            <a:ext cx="9566816" cy="782344"/>
            <a:chOff x="444287" y="1648547"/>
            <a:chExt cx="9566816" cy="782344"/>
          </a:xfrm>
        </p:grpSpPr>
        <p:sp>
          <p:nvSpPr>
            <p:cNvPr id="7" name="TextBox 6"/>
            <p:cNvSpPr txBox="1"/>
            <p:nvPr/>
          </p:nvSpPr>
          <p:spPr>
            <a:xfrm>
              <a:off x="444287" y="1799949"/>
              <a:ext cx="9566816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3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기존 서버</a:t>
              </a:r>
              <a:r>
                <a:rPr lang="ko-KR" altLang="en-US" sz="3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3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	 -	</a:t>
              </a:r>
              <a:r>
                <a:rPr lang="ko-KR" altLang="en-US" sz="3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초기 투자비용</a:t>
              </a:r>
              <a:r>
                <a:rPr lang="en-US" altLang="ko-KR" sz="3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	</a:t>
              </a:r>
              <a:r>
                <a:rPr lang="ko-KR" altLang="en-US" sz="3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유지비용 </a:t>
              </a:r>
              <a:endPara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화살표: 위쪽 12">
              <a:extLst>
                <a:ext uri="{FF2B5EF4-FFF2-40B4-BE49-F238E27FC236}">
                  <a16:creationId xmlns:a16="http://schemas.microsoft.com/office/drawing/2014/main" id="{8DC84637-8CE4-4CEC-BD6C-369A40FAA4E7}"/>
                </a:ext>
              </a:extLst>
            </p:cNvPr>
            <p:cNvSpPr/>
            <p:nvPr/>
          </p:nvSpPr>
          <p:spPr>
            <a:xfrm>
              <a:off x="7411562" y="1648547"/>
              <a:ext cx="408134" cy="724858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화살표: 위쪽 13">
              <a:extLst>
                <a:ext uri="{FF2B5EF4-FFF2-40B4-BE49-F238E27FC236}">
                  <a16:creationId xmlns:a16="http://schemas.microsoft.com/office/drawing/2014/main" id="{9A584F69-A1BB-4529-977D-E1102E9C793E}"/>
                </a:ext>
              </a:extLst>
            </p:cNvPr>
            <p:cNvSpPr/>
            <p:nvPr/>
          </p:nvSpPr>
          <p:spPr>
            <a:xfrm>
              <a:off x="5313864" y="1648547"/>
              <a:ext cx="408134" cy="724858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4A81612-0AB3-4E67-BAEE-037FADF18970}"/>
              </a:ext>
            </a:extLst>
          </p:cNvPr>
          <p:cNvGrpSpPr/>
          <p:nvPr/>
        </p:nvGrpSpPr>
        <p:grpSpPr>
          <a:xfrm>
            <a:off x="1294382" y="2939693"/>
            <a:ext cx="9305758" cy="986405"/>
            <a:chOff x="1294382" y="2939693"/>
            <a:chExt cx="9305758" cy="986405"/>
          </a:xfrm>
        </p:grpSpPr>
        <p:sp>
          <p:nvSpPr>
            <p:cNvPr id="15" name="화살표: 위쪽 14">
              <a:extLst>
                <a:ext uri="{FF2B5EF4-FFF2-40B4-BE49-F238E27FC236}">
                  <a16:creationId xmlns:a16="http://schemas.microsoft.com/office/drawing/2014/main" id="{D87FD230-1DA4-4194-8FD9-7359D1CDDD4A}"/>
                </a:ext>
              </a:extLst>
            </p:cNvPr>
            <p:cNvSpPr/>
            <p:nvPr/>
          </p:nvSpPr>
          <p:spPr>
            <a:xfrm>
              <a:off x="9602969" y="3150156"/>
              <a:ext cx="408134" cy="724858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942C00E-E3D7-44A6-A315-3B8ED8ECE502}"/>
                </a:ext>
              </a:extLst>
            </p:cNvPr>
            <p:cNvGrpSpPr/>
            <p:nvPr/>
          </p:nvGrpSpPr>
          <p:grpSpPr>
            <a:xfrm>
              <a:off x="1294382" y="2939693"/>
              <a:ext cx="9305758" cy="986405"/>
              <a:chOff x="1294382" y="2939693"/>
              <a:chExt cx="9305758" cy="98640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192743" y="3321016"/>
                <a:ext cx="74073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3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클라우드</a:t>
                </a:r>
                <a:r>
                  <a:rPr lang="en-US" altLang="ko-KR" sz="3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  - 	    </a:t>
                </a:r>
                <a:r>
                  <a:rPr lang="ko-KR" altLang="en-US" sz="3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초기 투자비용</a:t>
                </a:r>
                <a:r>
                  <a:rPr lang="en-US" altLang="ko-KR" sz="3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	    </a:t>
                </a:r>
                <a:r>
                  <a:rPr lang="ko-KR" altLang="en-US" sz="3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유지비용</a:t>
                </a:r>
                <a:r>
                  <a:rPr lang="en-US" altLang="ko-KR" sz="3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  </a:t>
                </a:r>
                <a:r>
                  <a:rPr lang="ko-KR" altLang="en-US" sz="3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endParaRPr lang="en-US" altLang="ko-KR" sz="3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129549">
                <a:off x="1260091" y="2973984"/>
                <a:ext cx="978613" cy="910031"/>
              </a:xfrm>
              <a:prstGeom prst="rect">
                <a:avLst/>
              </a:prstGeom>
            </p:spPr>
          </p:pic>
          <p:sp>
            <p:nvSpPr>
              <p:cNvPr id="17" name="화살표: 위쪽 16">
                <a:extLst>
                  <a:ext uri="{FF2B5EF4-FFF2-40B4-BE49-F238E27FC236}">
                    <a16:creationId xmlns:a16="http://schemas.microsoft.com/office/drawing/2014/main" id="{2E371238-D2D5-499C-8D0D-0E5A184777D1}"/>
                  </a:ext>
                </a:extLst>
              </p:cNvPr>
              <p:cNvSpPr/>
              <p:nvPr/>
            </p:nvSpPr>
            <p:spPr>
              <a:xfrm rot="10800000">
                <a:off x="7529489" y="3201240"/>
                <a:ext cx="408134" cy="724858"/>
              </a:xfrm>
              <a:prstGeom prst="upArrow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D9A7CE-B213-4211-B3DB-DAC5D61E6AD7}"/>
              </a:ext>
            </a:extLst>
          </p:cNvPr>
          <p:cNvGrpSpPr/>
          <p:nvPr/>
        </p:nvGrpSpPr>
        <p:grpSpPr>
          <a:xfrm>
            <a:off x="4421210" y="4388757"/>
            <a:ext cx="7396788" cy="1138307"/>
            <a:chOff x="4421210" y="4388757"/>
            <a:chExt cx="7396788" cy="1138307"/>
          </a:xfrm>
        </p:grpSpPr>
        <p:sp>
          <p:nvSpPr>
            <p:cNvPr id="12" name="TextBox 11"/>
            <p:cNvSpPr txBox="1"/>
            <p:nvPr/>
          </p:nvSpPr>
          <p:spPr>
            <a:xfrm>
              <a:off x="6251254" y="4849164"/>
              <a:ext cx="536267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35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ScaleSets</a:t>
              </a:r>
              <a:r>
                <a:rPr lang="ko-KR" altLang="en-US" sz="3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3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	-	</a:t>
              </a:r>
              <a:r>
                <a:rPr lang="ko-KR" altLang="en-US" sz="3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유지비용</a:t>
              </a:r>
              <a:endPara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129549">
              <a:off x="4386919" y="4423048"/>
              <a:ext cx="978613" cy="910031"/>
            </a:xfrm>
            <a:prstGeom prst="rect">
              <a:avLst/>
            </a:prstGeom>
          </p:spPr>
        </p:pic>
        <p:sp>
          <p:nvSpPr>
            <p:cNvPr id="18" name="화살표: 위쪽 17">
              <a:extLst>
                <a:ext uri="{FF2B5EF4-FFF2-40B4-BE49-F238E27FC236}">
                  <a16:creationId xmlns:a16="http://schemas.microsoft.com/office/drawing/2014/main" id="{8C55CC19-561A-41D1-A0DC-41E5CEB738E2}"/>
                </a:ext>
              </a:extLst>
            </p:cNvPr>
            <p:cNvSpPr/>
            <p:nvPr/>
          </p:nvSpPr>
          <p:spPr>
            <a:xfrm rot="10800000">
              <a:off x="11409864" y="4802206"/>
              <a:ext cx="408134" cy="724858"/>
            </a:xfrm>
            <a:prstGeom prst="upArrow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A359845C-7096-4E03-B316-4FDC0F6EC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8F36CD-5FEF-4ACE-925C-03C6EC115E41}"/>
              </a:ext>
            </a:extLst>
          </p:cNvPr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 ?</a:t>
            </a:r>
          </a:p>
        </p:txBody>
      </p:sp>
    </p:spTree>
    <p:extLst>
      <p:ext uri="{BB962C8B-B14F-4D97-AF65-F5344CB8AC3E}">
        <p14:creationId xmlns:p14="http://schemas.microsoft.com/office/powerpoint/2010/main" val="14609979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90682" y="2513364"/>
            <a:ext cx="3810636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ow? </a:t>
            </a:r>
            <a:endParaRPr lang="en-US" altLang="ko-KR" sz="8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C39F0-E82F-4983-AA1A-C98492A784EF}"/>
              </a:ext>
            </a:extLst>
          </p:cNvPr>
          <p:cNvSpPr txBox="1"/>
          <p:nvPr/>
        </p:nvSpPr>
        <p:spPr>
          <a:xfrm>
            <a:off x="3090631" y="4142864"/>
            <a:ext cx="60107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어떻게 스케일셋을 구성할까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(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 과정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871999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8651115" y="6269121"/>
            <a:ext cx="35242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Resource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group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7CCCD4E-1B3A-4F75-B3D0-599A1E1D3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4" y="1427871"/>
            <a:ext cx="4984508" cy="3488375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D214E49-C0E9-43C2-8D03-78D9F4DA7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63" y="1287195"/>
            <a:ext cx="6743749" cy="36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032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736378" y="6269121"/>
            <a:ext cx="43669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Resource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그룹안에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DC0422B-11B0-41E7-BE3A-8A1E400AE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7" y="1357344"/>
            <a:ext cx="5821102" cy="3269386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C3E6906-8272-4C91-AD09-DFBFF125D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05" y="1357344"/>
            <a:ext cx="5821102" cy="36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02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9459884" y="6269121"/>
            <a:ext cx="2798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초기값들 설정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87A07C2-5CE4-43FC-975C-E69B6F080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0" y="885653"/>
            <a:ext cx="5588300" cy="473229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C81500F-7E4F-425C-894A-15D644606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330" y="1067042"/>
            <a:ext cx="6166208" cy="50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08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087984" y="6269121"/>
            <a:ext cx="5170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disk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네트워크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vNet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설정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FCBFBAE-33B3-4EE0-B3AA-D0FD4C75D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4" y="1190584"/>
            <a:ext cx="6014368" cy="4175472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0C651B5-D3F0-4B88-9F06-C232F35DE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25" y="924410"/>
            <a:ext cx="5385899" cy="46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621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858000" y="6269121"/>
            <a:ext cx="5400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 및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Public IP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DNS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네임 할당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9D25625-9164-4576-AD1A-CE770187F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1118557"/>
            <a:ext cx="4466054" cy="4893837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5D560B1-A1D8-4EDD-8DDF-4F67D7118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927" y="1118557"/>
            <a:ext cx="6465683" cy="40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322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569612" y="6269121"/>
            <a:ext cx="5688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리소스 그룹에서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Add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scale set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1FD5A0F-3C08-4F92-92E0-3A7080C12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1246851"/>
            <a:ext cx="6062174" cy="4066093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5B74DA0-BD96-4562-A55A-D4C28EB37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730" y="1246851"/>
            <a:ext cx="5060810" cy="426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87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379698" y="6269121"/>
            <a:ext cx="5878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스케일셋 설정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리소스 </a:t>
            </a:r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그루핑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계정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5F0261F-EA8A-4411-8849-D49A16B41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87" y="1204821"/>
            <a:ext cx="6723564" cy="487292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098140F-04E3-41D9-9548-F13A87281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90" y="1496790"/>
            <a:ext cx="4133880" cy="36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936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275444" y="6269121"/>
            <a:ext cx="49828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Autoscale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세팅과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설정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56A21BB-0E2E-46EE-9739-0602F6A8D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4" y="1533497"/>
            <a:ext cx="6491176" cy="3495583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E1E9409-53DE-4667-9DC1-2B5EA6EEF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20" y="1289289"/>
            <a:ext cx="5437078" cy="446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180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노트북, 사람, 테이블, 컴퓨터이(가) 표시된 사진&#10;&#10;자동 생성된 설명">
            <a:extLst>
              <a:ext uri="{FF2B5EF4-FFF2-40B4-BE49-F238E27FC236}">
                <a16:creationId xmlns:a16="http://schemas.microsoft.com/office/drawing/2014/main" id="{96D5826A-9961-46E5-A44C-BC94F0364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472" y="2851900"/>
            <a:ext cx="2587066" cy="1940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41869" y="2033377"/>
            <a:ext cx="55264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발표자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오종민</a:t>
            </a:r>
            <a:endParaRPr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메일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4"/>
              </a:rPr>
              <a:t>ojm6794@naver.com</a:t>
            </a:r>
            <a:endParaRPr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전화번호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010-4568-6794</a:t>
            </a:r>
          </a:p>
          <a:p>
            <a:pPr algn="just"/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5"/>
              </a:rPr>
              <a:t>https://github.com/jongmin6794</a:t>
            </a:r>
            <a:endParaRPr lang="en-US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나이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( 90</a:t>
            </a:r>
            <a:r>
              <a:rPr lang="ko-KR" altLang="en-US" sz="2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년대생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just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성격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긍정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활발</a:t>
            </a:r>
            <a:endParaRPr lang="en-US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거주지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신림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IT CEO &amp; AI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개발자</a:t>
            </a:r>
            <a:endParaRPr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8EE7AD-854F-4133-8205-F17E1C7430ED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C34541-59B9-4B6F-B886-CE05FE555FB2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CDB1F8-CE24-4F0E-BB4B-B5EE1A74B25E}"/>
              </a:ext>
            </a:extLst>
          </p:cNvPr>
          <p:cNvSpPr/>
          <p:nvPr/>
        </p:nvSpPr>
        <p:spPr>
          <a:xfrm>
            <a:off x="6217920" y="2125386"/>
            <a:ext cx="92701" cy="284887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130E99-97FD-43E9-A636-F2D8B0240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11CAC7-BF26-400D-95C9-F2503E7A92E3}"/>
              </a:ext>
            </a:extLst>
          </p:cNvPr>
          <p:cNvSpPr txBox="1"/>
          <p:nvPr/>
        </p:nvSpPr>
        <p:spPr>
          <a:xfrm>
            <a:off x="-402121" y="37326"/>
            <a:ext cx="828376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Azure Virtual Machine Scale Sets</a:t>
            </a:r>
          </a:p>
          <a:p>
            <a:pPr algn="just"/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707705-EA11-46F4-9764-38E01BF63362}"/>
              </a:ext>
            </a:extLst>
          </p:cNvPr>
          <p:cNvSpPr txBox="1"/>
          <p:nvPr/>
        </p:nvSpPr>
        <p:spPr>
          <a:xfrm>
            <a:off x="6641869" y="6359009"/>
            <a:ext cx="566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 함께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전문가로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꿈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이뤄 나가요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 descr="사람, 실내, 테이블, 남자이(가) 표시된 사진&#10;&#10;자동 생성된 설명">
            <a:extLst>
              <a:ext uri="{FF2B5EF4-FFF2-40B4-BE49-F238E27FC236}">
                <a16:creationId xmlns:a16="http://schemas.microsoft.com/office/drawing/2014/main" id="{D60FC635-C456-48AB-A89E-CFFC7664A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0" b="12549"/>
          <a:stretch/>
        </p:blipFill>
        <p:spPr>
          <a:xfrm>
            <a:off x="404151" y="1099155"/>
            <a:ext cx="1756762" cy="2320826"/>
          </a:xfrm>
          <a:prstGeom prst="rect">
            <a:avLst/>
          </a:prstGeom>
        </p:spPr>
      </p:pic>
      <p:pic>
        <p:nvPicPr>
          <p:cNvPr id="8" name="그림 7" descr="실외, 건물, 사람, 남자이(가) 표시된 사진&#10;&#10;자동 생성된 설명">
            <a:extLst>
              <a:ext uri="{FF2B5EF4-FFF2-40B4-BE49-F238E27FC236}">
                <a16:creationId xmlns:a16="http://schemas.microsoft.com/office/drawing/2014/main" id="{AA4D8162-C65F-4BCB-BC08-9A2760B2FE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9" y="3831346"/>
            <a:ext cx="1714377" cy="2285836"/>
          </a:xfrm>
          <a:prstGeom prst="rect">
            <a:avLst/>
          </a:prstGeom>
        </p:spPr>
      </p:pic>
      <p:pic>
        <p:nvPicPr>
          <p:cNvPr id="12" name="그림 11" descr="착용, 남자, 여자, 모자이(가) 표시된 사진&#10;&#10;자동 생성된 설명">
            <a:extLst>
              <a:ext uri="{FF2B5EF4-FFF2-40B4-BE49-F238E27FC236}">
                <a16:creationId xmlns:a16="http://schemas.microsoft.com/office/drawing/2014/main" id="{827364A7-5679-4555-A44C-78A24A00719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7" b="21932"/>
          <a:stretch/>
        </p:blipFill>
        <p:spPr>
          <a:xfrm>
            <a:off x="2570257" y="1267035"/>
            <a:ext cx="1448453" cy="1434304"/>
          </a:xfrm>
          <a:prstGeom prst="rect">
            <a:avLst/>
          </a:prstGeom>
        </p:spPr>
      </p:pic>
      <p:pic>
        <p:nvPicPr>
          <p:cNvPr id="15" name="그림 14" descr="남자, 자동차, 평면, 보는이(가) 표시된 사진&#10;&#10;자동 생성된 설명">
            <a:extLst>
              <a:ext uri="{FF2B5EF4-FFF2-40B4-BE49-F238E27FC236}">
                <a16:creationId xmlns:a16="http://schemas.microsoft.com/office/drawing/2014/main" id="{B9115DB6-07FE-4272-8785-30B9BA8580D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 b="14782"/>
          <a:stretch/>
        </p:blipFill>
        <p:spPr>
          <a:xfrm>
            <a:off x="4402748" y="4035223"/>
            <a:ext cx="1628444" cy="2081959"/>
          </a:xfrm>
          <a:prstGeom prst="rect">
            <a:avLst/>
          </a:prstGeom>
        </p:spPr>
      </p:pic>
      <p:pic>
        <p:nvPicPr>
          <p:cNvPr id="17" name="그림 16" descr="방, 테이블, 컴퓨터이(가) 표시된 사진&#10;&#10;자동 생성된 설명">
            <a:extLst>
              <a:ext uri="{FF2B5EF4-FFF2-40B4-BE49-F238E27FC236}">
                <a16:creationId xmlns:a16="http://schemas.microsoft.com/office/drawing/2014/main" id="{CCCD2307-EC30-42C8-A8DF-2E340277E4B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50" b="28809"/>
          <a:stretch/>
        </p:blipFill>
        <p:spPr>
          <a:xfrm>
            <a:off x="2063472" y="5037424"/>
            <a:ext cx="2102105" cy="1552417"/>
          </a:xfrm>
          <a:prstGeom prst="rect">
            <a:avLst/>
          </a:prstGeom>
        </p:spPr>
      </p:pic>
      <p:pic>
        <p:nvPicPr>
          <p:cNvPr id="19" name="그림 18" descr="사람, 의류, 여자, 가장이(가) 표시된 사진&#10;&#10;자동 생성된 설명">
            <a:extLst>
              <a:ext uri="{FF2B5EF4-FFF2-40B4-BE49-F238E27FC236}">
                <a16:creationId xmlns:a16="http://schemas.microsoft.com/office/drawing/2014/main" id="{298D6B53-2AFE-4C51-8F95-068304EDF1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128" y="1373233"/>
            <a:ext cx="1448454" cy="193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030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315200" y="6269121"/>
            <a:ext cx="49430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Instance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 확인 후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원격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접속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FDCB448-F7BF-42FD-8A08-E43FE141C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1507010"/>
            <a:ext cx="5336170" cy="3560983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A91A8AC-7118-4E28-9A95-8DEDA2F50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137" y="1507010"/>
            <a:ext cx="6062174" cy="39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999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507358" y="6269121"/>
            <a:ext cx="4750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인터넷 접속을 위한 방화벽 설정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B7892D11-59E9-4F64-AD8E-BD19D0521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1430251"/>
            <a:ext cx="7288055" cy="4370106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02F6B45-6BE1-4FF8-94A2-403F52522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688" y="1430251"/>
            <a:ext cx="3876703" cy="419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035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070035" y="6269121"/>
            <a:ext cx="51882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CPU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테스트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학대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위한 툴 설치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6D15870-10DF-48E8-9F12-FF1C22162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9" y="1238316"/>
            <a:ext cx="6935199" cy="4381088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07C5AC0-6DD9-4F77-97E2-50AE13ECD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270" y="1238316"/>
            <a:ext cx="5346651" cy="418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275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4721629" y="6269121"/>
            <a:ext cx="7536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앞축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해제 후 실행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CPU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4350A1E-10F5-421A-97DD-2F9A230E2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1318758"/>
            <a:ext cx="8510743" cy="46326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8F0592-1299-4AD8-A20D-1480EF1C4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089" y="1277831"/>
            <a:ext cx="2944697" cy="259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120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309658" y="6269121"/>
            <a:ext cx="4948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스케일셋 설정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or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6B8B254-C07A-497D-8CE6-CF8D9B371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914182"/>
            <a:ext cx="7064399" cy="4865935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3B516E6-820D-4933-A0E0-18958E615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428" y="761609"/>
            <a:ext cx="3998386" cy="54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639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212378" y="6269121"/>
            <a:ext cx="60458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스케줄 관리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기능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 변경 후 저장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44A7897-A6BE-4F4F-92EA-3ABE6E269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46" y="1315530"/>
            <a:ext cx="6217469" cy="3893627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88332B8-F425-4189-A792-09B164378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4" y="1355964"/>
            <a:ext cx="5480130" cy="39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052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196088" y="6269121"/>
            <a:ext cx="6062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서버의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효율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적인 사용으로 유지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비용 감소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D1EC853-F6E5-4AE4-AFF2-3650ECDCC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4" y="1493157"/>
            <a:ext cx="7045404" cy="3979027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2219C55-D0C0-4EC8-946E-44F5E17D0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328" y="1523342"/>
            <a:ext cx="6622728" cy="331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283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477618" y="2742845"/>
            <a:ext cx="128214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Azure</a:t>
            </a:r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55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</a:t>
            </a:r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Scale Sets </a:t>
            </a:r>
            <a:r>
              <a:rPr lang="ko-KR" altLang="en-US" sz="5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특징</a:t>
            </a:r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5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C39F0-E82F-4983-AA1A-C98492A784EF}"/>
              </a:ext>
            </a:extLst>
          </p:cNvPr>
          <p:cNvSpPr txBox="1"/>
          <p:nvPr/>
        </p:nvSpPr>
        <p:spPr>
          <a:xfrm>
            <a:off x="4053205" y="4115155"/>
            <a:ext cx="418534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 we use azure?</a:t>
            </a: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155545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8090452" y="6269121"/>
            <a:ext cx="41678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많은 장점의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Azure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VMSS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zure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VMSS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특징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960DB8F-4F95-41BE-91AD-A980FE5CC266}"/>
              </a:ext>
            </a:extLst>
          </p:cNvPr>
          <p:cNvSpPr/>
          <p:nvPr/>
        </p:nvSpPr>
        <p:spPr>
          <a:xfrm>
            <a:off x="6939659" y="4580689"/>
            <a:ext cx="5042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https://docs.microsoft.com/ko-kr/azure/architecture/aws-professional/services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8524A-7CF5-42CD-B281-D8E1576A3D42}"/>
              </a:ext>
            </a:extLst>
          </p:cNvPr>
          <p:cNvSpPr txBox="1"/>
          <p:nvPr/>
        </p:nvSpPr>
        <p:spPr>
          <a:xfrm>
            <a:off x="477995" y="1695270"/>
            <a:ext cx="42738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최대 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1000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 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D3612-1212-41B1-843A-DF9E57A5AE2E}"/>
              </a:ext>
            </a:extLst>
          </p:cNvPr>
          <p:cNvSpPr txBox="1"/>
          <p:nvPr/>
        </p:nvSpPr>
        <p:spPr>
          <a:xfrm>
            <a:off x="444287" y="2498093"/>
            <a:ext cx="6096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중지 없이 업데이트 가능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(Rolling Update)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72BF04-E78A-4429-826F-AC64F4C72811}"/>
              </a:ext>
            </a:extLst>
          </p:cNvPr>
          <p:cNvSpPr txBox="1"/>
          <p:nvPr/>
        </p:nvSpPr>
        <p:spPr>
          <a:xfrm>
            <a:off x="477995" y="3372269"/>
            <a:ext cx="59830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동적으로 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인스턴스 개수를 관리하여 비용 절감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44499-5EB7-4173-9588-401E1FBE2BB1}"/>
              </a:ext>
            </a:extLst>
          </p:cNvPr>
          <p:cNvSpPr txBox="1"/>
          <p:nvPr/>
        </p:nvSpPr>
        <p:spPr>
          <a:xfrm>
            <a:off x="477994" y="4144031"/>
            <a:ext cx="62607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Powershell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Cloud shell, CLI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 명령어를 통해서 대량 생성 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 가능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C4EE7B-FFB2-4B84-81D5-EAFC505868EF}"/>
              </a:ext>
            </a:extLst>
          </p:cNvPr>
          <p:cNvSpPr/>
          <p:nvPr/>
        </p:nvSpPr>
        <p:spPr>
          <a:xfrm>
            <a:off x="6939660" y="3527013"/>
            <a:ext cx="5042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http://ilseokoh.com/azure-virtual-machine-scale-set-1-introduction/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75C774-589F-4897-8359-3E3AFA634B62}"/>
              </a:ext>
            </a:extLst>
          </p:cNvPr>
          <p:cNvSpPr txBox="1"/>
          <p:nvPr/>
        </p:nvSpPr>
        <p:spPr>
          <a:xfrm>
            <a:off x="477994" y="5196954"/>
            <a:ext cx="59830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Azure Load Balancer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통합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(100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 이하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78E905-75EC-4E1F-A592-CEE204C91C02}"/>
              </a:ext>
            </a:extLst>
          </p:cNvPr>
          <p:cNvSpPr/>
          <p:nvPr/>
        </p:nvSpPr>
        <p:spPr>
          <a:xfrm>
            <a:off x="6939660" y="2471078"/>
            <a:ext cx="5042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https://azure.microsoft.com/ko-kr/services/virtual-machine-scale-sets/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56BCB8-2EC6-4E2E-A832-BC055A38CCE2}"/>
              </a:ext>
            </a:extLst>
          </p:cNvPr>
          <p:cNvSpPr/>
          <p:nvPr/>
        </p:nvSpPr>
        <p:spPr>
          <a:xfrm>
            <a:off x="6939659" y="1533287"/>
            <a:ext cx="5042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https://azure.microsoft.com/ko-kr/overview/azure-vs-aws/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2607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44287" y="23469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&amp;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058652" y="1818940"/>
            <a:ext cx="5520850" cy="303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Thank you!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24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38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Q</a:t>
            </a:r>
            <a:r>
              <a:rPr lang="en-US" altLang="ko-KR" sz="13800" dirty="0">
                <a:solidFill>
                  <a:srgbClr val="CC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&amp;</a:t>
            </a:r>
            <a:r>
              <a:rPr lang="en-US" altLang="ko-KR" sz="138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ko-KR" altLang="en-US" sz="24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8FFC4-DE3C-4065-B130-8AD47525D0FE}"/>
              </a:ext>
            </a:extLst>
          </p:cNvPr>
          <p:cNvSpPr txBox="1"/>
          <p:nvPr/>
        </p:nvSpPr>
        <p:spPr>
          <a:xfrm>
            <a:off x="6717482" y="6312094"/>
            <a:ext cx="54124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그동안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해주신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5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박장우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강사님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합니다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E5CCA7-45E1-4A4C-9867-DD48D25E1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958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182649" y="2192907"/>
            <a:ext cx="4737801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just">
              <a:buAutoNum type="arabicPeriod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hat is VM Scale Sets?</a:t>
            </a:r>
          </a:p>
          <a:p>
            <a:pPr marL="514350" indent="-514350" algn="just">
              <a:buAutoNum type="arabicPeriod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hy?</a:t>
            </a:r>
          </a:p>
          <a:p>
            <a:pPr marL="514350" indent="-514350" algn="just">
              <a:buAutoNum type="arabicPeriod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ow?</a:t>
            </a:r>
          </a:p>
          <a:p>
            <a:pPr marL="514350" indent="-514350" algn="just">
              <a:buAutoNum type="arabicPeriod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zure VM Scale Sets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특징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just">
              <a:buAutoNum type="arabicPeriod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n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84197" y="2952616"/>
            <a:ext cx="15273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0DFF2-5BCE-479D-B0F5-D6A9F0C5567B}"/>
              </a:ext>
            </a:extLst>
          </p:cNvPr>
          <p:cNvSpPr txBox="1"/>
          <p:nvPr/>
        </p:nvSpPr>
        <p:spPr>
          <a:xfrm>
            <a:off x="367393" y="37326"/>
            <a:ext cx="432216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Azure VM Scale Sets</a:t>
            </a:r>
          </a:p>
          <a:p>
            <a:pPr algn="just"/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E52448-D960-4A7B-AF9D-25BF53AD37AF}"/>
              </a:ext>
            </a:extLst>
          </p:cNvPr>
          <p:cNvSpPr/>
          <p:nvPr/>
        </p:nvSpPr>
        <p:spPr>
          <a:xfrm>
            <a:off x="6217920" y="2125386"/>
            <a:ext cx="92701" cy="284887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73637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96043" y="2667253"/>
            <a:ext cx="8999913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hat is VM 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Scale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Sets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33653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8799443" y="6273154"/>
            <a:ext cx="31826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가용성과 효율성 증가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hat ?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15" name="Picture 4" descr="관련 이미지">
            <a:extLst>
              <a:ext uri="{FF2B5EF4-FFF2-40B4-BE49-F238E27FC236}">
                <a16:creationId xmlns:a16="http://schemas.microsoft.com/office/drawing/2014/main" id="{62AC1BBC-5C43-41D6-A700-14177AB2D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693" y="96585"/>
            <a:ext cx="2048179" cy="315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관련 이미지">
            <a:extLst>
              <a:ext uri="{FF2B5EF4-FFF2-40B4-BE49-F238E27FC236}">
                <a16:creationId xmlns:a16="http://schemas.microsoft.com/office/drawing/2014/main" id="{ECF51367-A4C2-4CA5-939A-ECA486C97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682" y="3249146"/>
            <a:ext cx="949468" cy="14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관련 이미지">
            <a:extLst>
              <a:ext uri="{FF2B5EF4-FFF2-40B4-BE49-F238E27FC236}">
                <a16:creationId xmlns:a16="http://schemas.microsoft.com/office/drawing/2014/main" id="{92CB0910-900A-46B0-AFC1-8858F13BC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662" y="3169521"/>
            <a:ext cx="949468" cy="14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관련 이미지">
            <a:extLst>
              <a:ext uri="{FF2B5EF4-FFF2-40B4-BE49-F238E27FC236}">
                <a16:creationId xmlns:a16="http://schemas.microsoft.com/office/drawing/2014/main" id="{BF30B45A-6138-4583-96B6-642DB4412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009" y="3081637"/>
            <a:ext cx="949468" cy="14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관련 이미지">
            <a:extLst>
              <a:ext uri="{FF2B5EF4-FFF2-40B4-BE49-F238E27FC236}">
                <a16:creationId xmlns:a16="http://schemas.microsoft.com/office/drawing/2014/main" id="{8FB3F01A-0008-4848-BB1E-46047AF10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59" y="4676373"/>
            <a:ext cx="949468" cy="14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관련 이미지">
            <a:extLst>
              <a:ext uri="{FF2B5EF4-FFF2-40B4-BE49-F238E27FC236}">
                <a16:creationId xmlns:a16="http://schemas.microsoft.com/office/drawing/2014/main" id="{EF1040E6-07A0-4AD8-8CA6-10BC4CDF5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87" y="4692015"/>
            <a:ext cx="949468" cy="14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관련 이미지">
            <a:extLst>
              <a:ext uri="{FF2B5EF4-FFF2-40B4-BE49-F238E27FC236}">
                <a16:creationId xmlns:a16="http://schemas.microsoft.com/office/drawing/2014/main" id="{3D0ACE21-BCD8-45D5-A86C-0003E2318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415" y="4745098"/>
            <a:ext cx="949468" cy="14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9F040AB-7A0E-4091-8393-6D96F3CCA7E7}"/>
              </a:ext>
            </a:extLst>
          </p:cNvPr>
          <p:cNvGrpSpPr/>
          <p:nvPr/>
        </p:nvGrpSpPr>
        <p:grpSpPr>
          <a:xfrm>
            <a:off x="-399011" y="1164823"/>
            <a:ext cx="6395259" cy="1463848"/>
            <a:chOff x="-399011" y="1164823"/>
            <a:chExt cx="6395259" cy="14638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9EFA0C-8E04-48F4-9E74-87EBEB7330EB}"/>
                </a:ext>
              </a:extLst>
            </p:cNvPr>
            <p:cNvSpPr txBox="1"/>
            <p:nvPr/>
          </p:nvSpPr>
          <p:spPr>
            <a:xfrm>
              <a:off x="-399011" y="1581276"/>
              <a:ext cx="4322165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Scale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up</a:t>
              </a:r>
            </a:p>
          </p:txBody>
        </p:sp>
        <p:pic>
          <p:nvPicPr>
            <p:cNvPr id="1028" name="Picture 4" descr="관련 이미지">
              <a:extLst>
                <a:ext uri="{FF2B5EF4-FFF2-40B4-BE49-F238E27FC236}">
                  <a16:creationId xmlns:a16="http://schemas.microsoft.com/office/drawing/2014/main" id="{A388AC99-24A9-4736-A505-A085E93B8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6780" y="1164823"/>
              <a:ext cx="949468" cy="1463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8FE047D-E8D9-4081-9AED-B4505D42BF1A}"/>
                </a:ext>
              </a:extLst>
            </p:cNvPr>
            <p:cNvSpPr/>
            <p:nvPr/>
          </p:nvSpPr>
          <p:spPr>
            <a:xfrm flipV="1">
              <a:off x="3231698" y="1916055"/>
              <a:ext cx="1091600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E7487-B4CB-46BF-B284-03617E25CA6B}"/>
              </a:ext>
            </a:extLst>
          </p:cNvPr>
          <p:cNvGrpSpPr/>
          <p:nvPr/>
        </p:nvGrpSpPr>
        <p:grpSpPr>
          <a:xfrm>
            <a:off x="-311430" y="4633369"/>
            <a:ext cx="7238211" cy="1630431"/>
            <a:chOff x="-311430" y="4633369"/>
            <a:chExt cx="7238211" cy="16304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E32598-170B-4331-86D3-9ACAB89FB311}"/>
                </a:ext>
              </a:extLst>
            </p:cNvPr>
            <p:cNvSpPr txBox="1"/>
            <p:nvPr/>
          </p:nvSpPr>
          <p:spPr>
            <a:xfrm>
              <a:off x="-311430" y="4959454"/>
              <a:ext cx="432216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Scale in</a:t>
              </a:r>
            </a:p>
            <a:p>
              <a:pPr algn="just"/>
              <a:endPara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1" name="Picture 4" descr="관련 이미지">
              <a:extLst>
                <a:ext uri="{FF2B5EF4-FFF2-40B4-BE49-F238E27FC236}">
                  <a16:creationId xmlns:a16="http://schemas.microsoft.com/office/drawing/2014/main" id="{56566D16-E091-4B21-AE43-01D6B7CBF1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6861" y="4692015"/>
              <a:ext cx="949468" cy="1463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관련 이미지">
              <a:extLst>
                <a:ext uri="{FF2B5EF4-FFF2-40B4-BE49-F238E27FC236}">
                  <a16:creationId xmlns:a16="http://schemas.microsoft.com/office/drawing/2014/main" id="{F9CD4D83-CC9F-4EC0-A6C4-D6439B70A5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0175" y="4799952"/>
              <a:ext cx="949468" cy="1463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관련 이미지">
              <a:extLst>
                <a:ext uri="{FF2B5EF4-FFF2-40B4-BE49-F238E27FC236}">
                  <a16:creationId xmlns:a16="http://schemas.microsoft.com/office/drawing/2014/main" id="{8C51D92D-48AE-464A-8403-FB16812C7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7313" y="4633369"/>
              <a:ext cx="949468" cy="1463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C453071-5938-4090-9782-8516C6C244D3}"/>
                </a:ext>
              </a:extLst>
            </p:cNvPr>
            <p:cNvSpPr/>
            <p:nvPr/>
          </p:nvSpPr>
          <p:spPr>
            <a:xfrm flipV="1">
              <a:off x="3068215" y="5312646"/>
              <a:ext cx="539056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5B4E3-DF83-40A2-9CB8-966702F21609}"/>
              </a:ext>
            </a:extLst>
          </p:cNvPr>
          <p:cNvGrpSpPr/>
          <p:nvPr/>
        </p:nvGrpSpPr>
        <p:grpSpPr>
          <a:xfrm>
            <a:off x="-197327" y="3052230"/>
            <a:ext cx="6102346" cy="1463848"/>
            <a:chOff x="-197327" y="3052230"/>
            <a:chExt cx="6102346" cy="14638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5FE5BD-A254-4B21-8024-22D88843045E}"/>
                </a:ext>
              </a:extLst>
            </p:cNvPr>
            <p:cNvSpPr txBox="1"/>
            <p:nvPr/>
          </p:nvSpPr>
          <p:spPr>
            <a:xfrm>
              <a:off x="-197327" y="3254377"/>
              <a:ext cx="432216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Scale out</a:t>
              </a:r>
            </a:p>
            <a:p>
              <a:pPr algn="just"/>
              <a:endPara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Picture 4" descr="관련 이미지">
              <a:extLst>
                <a:ext uri="{FF2B5EF4-FFF2-40B4-BE49-F238E27FC236}">
                  <a16:creationId xmlns:a16="http://schemas.microsoft.com/office/drawing/2014/main" id="{A2841799-E0A7-45B3-BDE3-F9FFBDF3E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551" y="3052230"/>
              <a:ext cx="949468" cy="1463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FDDE642-6AA3-418D-AD78-CACFF2B49CB5}"/>
                </a:ext>
              </a:extLst>
            </p:cNvPr>
            <p:cNvSpPr/>
            <p:nvPr/>
          </p:nvSpPr>
          <p:spPr>
            <a:xfrm flipV="1">
              <a:off x="3384098" y="3556020"/>
              <a:ext cx="1091600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CF28B5A-D2E7-4837-A454-0B9736C13CFE}"/>
              </a:ext>
            </a:extLst>
          </p:cNvPr>
          <p:cNvSpPr/>
          <p:nvPr/>
        </p:nvSpPr>
        <p:spPr>
          <a:xfrm>
            <a:off x="6730828" y="1684775"/>
            <a:ext cx="1291243" cy="55399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2F635902-AAC9-478F-B702-1B7C26B9D8B2}"/>
              </a:ext>
            </a:extLst>
          </p:cNvPr>
          <p:cNvSpPr/>
          <p:nvPr/>
        </p:nvSpPr>
        <p:spPr>
          <a:xfrm>
            <a:off x="7272565" y="5146940"/>
            <a:ext cx="836332" cy="55399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C59F3D71-1B18-41AE-9AF2-BCB11D6EFF38}"/>
              </a:ext>
            </a:extLst>
          </p:cNvPr>
          <p:cNvSpPr/>
          <p:nvPr/>
        </p:nvSpPr>
        <p:spPr>
          <a:xfrm>
            <a:off x="6626943" y="3546039"/>
            <a:ext cx="1291243" cy="55399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930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7" grpId="0" animBg="1"/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90682" y="2513364"/>
            <a:ext cx="3810636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hy? </a:t>
            </a:r>
            <a:endParaRPr lang="en-US" altLang="ko-KR" sz="8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C39F0-E82F-4983-AA1A-C98492A784EF}"/>
              </a:ext>
            </a:extLst>
          </p:cNvPr>
          <p:cNvSpPr txBox="1"/>
          <p:nvPr/>
        </p:nvSpPr>
        <p:spPr>
          <a:xfrm>
            <a:off x="4053205" y="4115155"/>
            <a:ext cx="418534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 we use scale sets?</a:t>
            </a: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205348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 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464ECC-331D-4FB5-8713-1534333E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0" y="1163878"/>
            <a:ext cx="4800755" cy="4180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2D8782-D043-4BE3-8D6D-DC46CB5EC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2" r="11772"/>
          <a:stretch/>
        </p:blipFill>
        <p:spPr>
          <a:xfrm>
            <a:off x="6795191" y="1114948"/>
            <a:ext cx="4710290" cy="42291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AF1213-0F82-4036-BC17-6D82B3B6F573}"/>
              </a:ext>
            </a:extLst>
          </p:cNvPr>
          <p:cNvSpPr txBox="1"/>
          <p:nvPr/>
        </p:nvSpPr>
        <p:spPr>
          <a:xfrm>
            <a:off x="7562772" y="6273154"/>
            <a:ext cx="4611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차선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증가를 통해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교통체증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해결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6724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370618" y="6273154"/>
            <a:ext cx="4611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트래픽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증가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인한 서버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불안정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 ?</a:t>
            </a:r>
          </a:p>
        </p:txBody>
      </p:sp>
      <p:pic>
        <p:nvPicPr>
          <p:cNvPr id="3" name="그림 2" descr="앉아있는, 모니터, 텔레비전, 대형이(가) 표시된 사진&#10;&#10;자동 생성된 설명">
            <a:extLst>
              <a:ext uri="{FF2B5EF4-FFF2-40B4-BE49-F238E27FC236}">
                <a16:creationId xmlns:a16="http://schemas.microsoft.com/office/drawing/2014/main" id="{2EC2544F-632C-4D29-AECA-6327FC99D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0" y="1225918"/>
            <a:ext cx="4894409" cy="4160664"/>
          </a:xfrm>
          <a:prstGeom prst="rect">
            <a:avLst/>
          </a:prstGeom>
        </p:spPr>
      </p:pic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A49AD6D-13DF-420C-8367-90816B6AC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764"/>
            <a:ext cx="5403974" cy="3520903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CF75C029-B71B-4BAF-A500-D56144970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583" y="3913222"/>
            <a:ext cx="2250155" cy="1987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F36235-BE8F-4D96-B54C-DC689D7E7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827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196088" y="6269121"/>
            <a:ext cx="6062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서버의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효율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적인 사용으로 유지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비용 감소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7" name="그림 6" descr="담장, 레일, 난간, 남자이(가) 표시된 사진&#10;&#10;자동 생성된 설명">
            <a:extLst>
              <a:ext uri="{FF2B5EF4-FFF2-40B4-BE49-F238E27FC236}">
                <a16:creationId xmlns:a16="http://schemas.microsoft.com/office/drawing/2014/main" id="{AA4B8364-917D-4859-B8DC-0EAC3541B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44" y="1712782"/>
            <a:ext cx="5157985" cy="3337520"/>
          </a:xfrm>
          <a:prstGeom prst="rect">
            <a:avLst/>
          </a:prstGeom>
        </p:spPr>
      </p:pic>
      <p:pic>
        <p:nvPicPr>
          <p:cNvPr id="9" name="그림 8" descr="실외, 평면, 앉아있는, 비행기이(가) 표시된 사진&#10;&#10;자동 생성된 설명">
            <a:extLst>
              <a:ext uri="{FF2B5EF4-FFF2-40B4-BE49-F238E27FC236}">
                <a16:creationId xmlns:a16="http://schemas.microsoft.com/office/drawing/2014/main" id="{6AA0DCFB-FADF-46F1-AF68-01A4B6ED0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87" y="1712782"/>
            <a:ext cx="5530834" cy="2901421"/>
          </a:xfrm>
          <a:prstGeom prst="rect">
            <a:avLst/>
          </a:prstGeom>
        </p:spPr>
      </p:pic>
      <p:pic>
        <p:nvPicPr>
          <p:cNvPr id="13" name="그림 12" descr="회로이(가) 표시된 사진&#10;&#10;자동 생성된 설명">
            <a:extLst>
              <a:ext uri="{FF2B5EF4-FFF2-40B4-BE49-F238E27FC236}">
                <a16:creationId xmlns:a16="http://schemas.microsoft.com/office/drawing/2014/main" id="{B0E06F45-AD83-4265-8FE0-82CAC6D69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02" y="1721734"/>
            <a:ext cx="4482804" cy="333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135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476</Words>
  <Application>Microsoft Office PowerPoint</Application>
  <PresentationFormat>와이드스크린</PresentationFormat>
  <Paragraphs>98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Arial</vt:lpstr>
      <vt:lpstr>맑은 고딕</vt:lpstr>
      <vt:lpstr>배달의민족 주아</vt:lpstr>
      <vt:lpstr>뫼비우스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OH JONGMIN</dc:creator>
  <cp:lastModifiedBy>OH JONGMIN</cp:lastModifiedBy>
  <cp:revision>38</cp:revision>
  <dcterms:created xsi:type="dcterms:W3CDTF">2019-12-13T11:35:59Z</dcterms:created>
  <dcterms:modified xsi:type="dcterms:W3CDTF">2019-12-16T00:03:08Z</dcterms:modified>
</cp:coreProperties>
</file>